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55E1"/>
    <a:srgbClr val="DEBD70"/>
    <a:srgbClr val="DE9569"/>
    <a:srgbClr val="4B5C6F"/>
    <a:srgbClr val="A7C6DE"/>
    <a:srgbClr val="6AA7D4"/>
    <a:srgbClr val="00EDFE"/>
    <a:srgbClr val="0173B8"/>
    <a:srgbClr val="140F17"/>
    <a:srgbClr val="1D1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/>
    <p:restoredTop sz="92124"/>
  </p:normalViewPr>
  <p:slideViewPr>
    <p:cSldViewPr snapToGrid="0">
      <p:cViewPr varScale="1">
        <p:scale>
          <a:sx n="113" d="100"/>
          <a:sy n="113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CB5D3-9B83-8945-BC8E-D9628B2F8676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LT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40CF9-3E09-3A44-A770-04F8DB9F9A94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406254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D2D2D"/>
                </a:solidFill>
                <a:effectLst/>
                <a:latin typeface="FuturaPTLight"/>
              </a:rPr>
              <a:t>В этой 15 минутной презентации я расскажу о том, как реализовать процесс регистрации и авторизации пользователя – на </a:t>
            </a:r>
            <a:r>
              <a:rPr lang="en-US" b="0" i="0" dirty="0">
                <a:solidFill>
                  <a:srgbClr val="2D2D2D"/>
                </a:solidFill>
                <a:effectLst/>
                <a:latin typeface="FuturaPTLight"/>
              </a:rPr>
              <a:t>Flask </a:t>
            </a:r>
            <a:r>
              <a:rPr lang="ru-RU" b="0" i="0" dirty="0">
                <a:solidFill>
                  <a:srgbClr val="2D2D2D"/>
                </a:solidFill>
                <a:effectLst/>
                <a:latin typeface="FuturaPTLight"/>
              </a:rPr>
              <a:t>с использованием </a:t>
            </a:r>
            <a:r>
              <a:rPr lang="en-US" b="0" i="0" dirty="0">
                <a:solidFill>
                  <a:srgbClr val="2D2D2D"/>
                </a:solidFill>
                <a:effectLst/>
                <a:latin typeface="FuturaPTLight"/>
              </a:rPr>
              <a:t>Flask-Login.</a:t>
            </a:r>
            <a:r>
              <a:rPr lang="ru-RU" b="0" i="0" dirty="0">
                <a:solidFill>
                  <a:srgbClr val="2D2D2D"/>
                </a:solidFill>
                <a:effectLst/>
                <a:latin typeface="FuturaPTLight"/>
              </a:rPr>
              <a:t> И отвечу на эти четыре вопроса, без </a:t>
            </a:r>
            <a:r>
              <a:rPr lang="ru-RU" b="0" i="0">
                <a:solidFill>
                  <a:srgbClr val="2D2D2D"/>
                </a:solidFill>
                <a:effectLst/>
                <a:latin typeface="FuturaPTLight"/>
              </a:rPr>
              <a:t>воды и </a:t>
            </a:r>
            <a:r>
              <a:rPr lang="ru-RU" b="0" i="0" dirty="0">
                <a:solidFill>
                  <a:srgbClr val="2D2D2D"/>
                </a:solidFill>
                <a:effectLst/>
                <a:latin typeface="FuturaPTLight"/>
              </a:rPr>
              <a:t>ненужной теории.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70550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Ну вот, почти всё готово. Осталось только создать функцию для</a:t>
            </a:r>
            <a:r>
              <a:rPr lang="en-US" dirty="0"/>
              <a:t> </a:t>
            </a:r>
            <a:r>
              <a:rPr lang="ru-RU" dirty="0"/>
              <a:t>регистрации. Её пример сейчас на презентации. Сначала мы импортируем </a:t>
            </a:r>
            <a:r>
              <a:rPr lang="en-US" dirty="0" err="1"/>
              <a:t>login_required</a:t>
            </a:r>
            <a:r>
              <a:rPr lang="en-US" dirty="0"/>
              <a:t>, </a:t>
            </a:r>
            <a:r>
              <a:rPr lang="ru-RU" dirty="0"/>
              <a:t>о нём на следующем слайде. Далее </a:t>
            </a:r>
            <a:r>
              <a:rPr lang="en-US" dirty="0" err="1"/>
              <a:t>login_user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logout_user</a:t>
            </a:r>
            <a:r>
              <a:rPr lang="en-US" dirty="0"/>
              <a:t>, </a:t>
            </a:r>
            <a:r>
              <a:rPr lang="ru-RU" dirty="0"/>
              <a:t>как понятно из названия первая </a:t>
            </a:r>
            <a:r>
              <a:rPr lang="ru-RU" dirty="0" err="1"/>
              <a:t>авторизовывает</a:t>
            </a:r>
            <a:r>
              <a:rPr lang="ru-RU" dirty="0"/>
              <a:t>, а вторая позволяет выйти из аккаунта.</a:t>
            </a:r>
          </a:p>
          <a:p>
            <a:r>
              <a:rPr lang="ru-RU" dirty="0"/>
              <a:t>Создаём функцию </a:t>
            </a:r>
            <a:r>
              <a:rPr lang="en-US" dirty="0"/>
              <a:t>register, </a:t>
            </a:r>
            <a:r>
              <a:rPr lang="ru-RU" dirty="0"/>
              <a:t>при </a:t>
            </a:r>
            <a:r>
              <a:rPr lang="en-US" dirty="0"/>
              <a:t>GET </a:t>
            </a:r>
            <a:r>
              <a:rPr lang="ru-RU" dirty="0"/>
              <a:t>запросе вернём </a:t>
            </a:r>
            <a:r>
              <a:rPr lang="ru-RU" dirty="0" err="1"/>
              <a:t>старницу</a:t>
            </a:r>
            <a:r>
              <a:rPr lang="ru-RU" dirty="0"/>
              <a:t>, при </a:t>
            </a:r>
            <a:r>
              <a:rPr lang="en-US" dirty="0"/>
              <a:t>POST </a:t>
            </a:r>
            <a:r>
              <a:rPr lang="ru-RU" dirty="0"/>
              <a:t>получим данные с формы и создадим объект </a:t>
            </a:r>
            <a:r>
              <a:rPr lang="en-US" dirty="0"/>
              <a:t>user. </a:t>
            </a:r>
            <a:r>
              <a:rPr lang="ru-RU" dirty="0"/>
              <a:t>Сохраним его в базе и авторизуем пользователя функцией </a:t>
            </a:r>
            <a:r>
              <a:rPr lang="en-US" dirty="0" err="1"/>
              <a:t>login_user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10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22446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Создадим последние две функции. Первая - </a:t>
            </a:r>
            <a:r>
              <a:rPr lang="en-US" dirty="0"/>
              <a:t>logout, </a:t>
            </a:r>
            <a:r>
              <a:rPr lang="ru-RU" dirty="0"/>
              <a:t>будет отвечать за выход с аккаунта. По факту она будет вызывать </a:t>
            </a:r>
            <a:r>
              <a:rPr lang="en-US" dirty="0" err="1"/>
              <a:t>logout_user</a:t>
            </a:r>
            <a:r>
              <a:rPr lang="en-US" dirty="0"/>
              <a:t> </a:t>
            </a:r>
            <a:r>
              <a:rPr lang="ru-RU" dirty="0"/>
              <a:t>и перебрасывать на главную страницу. Обрамим эту </a:t>
            </a:r>
            <a:r>
              <a:rPr lang="ru-RU" dirty="0" err="1"/>
              <a:t>фукнцию</a:t>
            </a:r>
            <a:r>
              <a:rPr lang="ru-RU" dirty="0"/>
              <a:t> декоратором </a:t>
            </a:r>
            <a:r>
              <a:rPr lang="en-US" dirty="0"/>
              <a:t>@</a:t>
            </a:r>
            <a:r>
              <a:rPr lang="en-US" dirty="0" err="1"/>
              <a:t>login_required</a:t>
            </a:r>
            <a:r>
              <a:rPr lang="en-US" dirty="0"/>
              <a:t>, </a:t>
            </a:r>
            <a:r>
              <a:rPr lang="ru-RU" dirty="0"/>
              <a:t>он не позволит зайти на страницу, если пользователь не авторизован. А вот куда будет перенаправлять этот декоратор (на какую страницу) за это отвечает </a:t>
            </a:r>
            <a:r>
              <a:rPr lang="en-US" dirty="0" err="1"/>
              <a:t>redirect_to_sign</a:t>
            </a:r>
            <a:r>
              <a:rPr lang="en-US" dirty="0"/>
              <a:t>. </a:t>
            </a:r>
            <a:r>
              <a:rPr lang="ru-RU" dirty="0"/>
              <a:t>В этой функции мы проверяем код запроса и если он 401 (не авторизован), то будем перенаправлять пользователя на страницу регистрации.</a:t>
            </a:r>
          </a:p>
          <a:p>
            <a:r>
              <a:rPr lang="ru-RU" dirty="0"/>
              <a:t>Это также типовые функции, не советую их менять. Надо только изменить название функции, куда вы </a:t>
            </a:r>
            <a:r>
              <a:rPr lang="ru-RU" dirty="0" err="1"/>
              <a:t>перенапрвляете</a:t>
            </a:r>
            <a:r>
              <a:rPr lang="ru-RU" dirty="0"/>
              <a:t> пользователя (то что написано в </a:t>
            </a:r>
            <a:r>
              <a:rPr lang="en-US" dirty="0" err="1"/>
              <a:t>url_for</a:t>
            </a:r>
            <a:r>
              <a:rPr lang="en-US" dirty="0"/>
              <a:t>()</a:t>
            </a:r>
            <a:r>
              <a:rPr lang="ru-RU" dirty="0"/>
              <a:t>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74836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Также </a:t>
            </a:r>
            <a:r>
              <a:rPr lang="en-US" dirty="0"/>
              <a:t>Flask-Login</a:t>
            </a:r>
            <a:r>
              <a:rPr lang="ru-RU" dirty="0"/>
              <a:t> позволяет проверить </a:t>
            </a:r>
            <a:r>
              <a:rPr lang="ru-RU" dirty="0" err="1"/>
              <a:t>авторизованность</a:t>
            </a:r>
            <a:r>
              <a:rPr lang="ru-RU" dirty="0"/>
              <a:t> пользователя, и получить текущего пользователя прям в </a:t>
            </a:r>
            <a:r>
              <a:rPr lang="en-US" dirty="0"/>
              <a:t>html </a:t>
            </a:r>
            <a:r>
              <a:rPr lang="ru-RU" dirty="0"/>
              <a:t>шаблонах. Для этого мы используем </a:t>
            </a:r>
            <a:r>
              <a:rPr lang="en-US" dirty="0" err="1"/>
              <a:t>current_user</a:t>
            </a:r>
            <a:r>
              <a:rPr lang="en-US" dirty="0"/>
              <a:t>, </a:t>
            </a:r>
            <a:r>
              <a:rPr lang="ru-RU" dirty="0"/>
              <a:t>который автоматически появиться в шаблонах после установки </a:t>
            </a:r>
            <a:r>
              <a:rPr lang="en-US" dirty="0"/>
              <a:t>Flask-Login.</a:t>
            </a:r>
            <a:r>
              <a:rPr lang="ru-RU" dirty="0"/>
              <a:t> Например код на слайде проверяет авторизован ли пользователь, и если авторизован – показывает его логин</a:t>
            </a:r>
            <a:r>
              <a:rPr lang="en-US" dirty="0"/>
              <a:t>.</a:t>
            </a:r>
            <a:r>
              <a:rPr lang="ru-RU" dirty="0"/>
              <a:t> Это позволит быстро изменить шаблон страницы в зависимости от состояния пользователя (авторизован он или нет)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9556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Рассмотрим основные преимущества </a:t>
            </a:r>
            <a:r>
              <a:rPr lang="en-US" dirty="0"/>
              <a:t>Flask-Login.</a:t>
            </a:r>
            <a:endParaRPr lang="ru-RU" dirty="0"/>
          </a:p>
          <a:p>
            <a:r>
              <a:rPr lang="ru-RU" dirty="0"/>
              <a:t>Во первых это лёгкая интеграция, это расширение идеально сочетается с </a:t>
            </a:r>
            <a:r>
              <a:rPr lang="en-US" dirty="0"/>
              <a:t>Flask-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ru-RU" dirty="0"/>
              <a:t>а также оно активно используется в </a:t>
            </a:r>
            <a:r>
              <a:rPr lang="en-US" dirty="0"/>
              <a:t>HTML </a:t>
            </a:r>
            <a:r>
              <a:rPr lang="ru-RU" dirty="0"/>
              <a:t>шаблонах. </a:t>
            </a:r>
          </a:p>
          <a:p>
            <a:r>
              <a:rPr lang="ru-RU" dirty="0"/>
              <a:t>Во вторых скорость разработки. Можно написать готовый модуль регистрации за час. И это с учётом разработки </a:t>
            </a:r>
            <a:r>
              <a:rPr lang="en-US" dirty="0"/>
              <a:t>html </a:t>
            </a:r>
            <a:r>
              <a:rPr lang="ru-RU" dirty="0"/>
              <a:t>шаблонов. Лично проверял.</a:t>
            </a:r>
          </a:p>
          <a:p>
            <a:r>
              <a:rPr lang="ru-RU" dirty="0"/>
              <a:t>Ну и в третьих – огромное комьюнити. У </a:t>
            </a:r>
            <a:r>
              <a:rPr lang="en-US" dirty="0"/>
              <a:t>Flask-Login</a:t>
            </a:r>
            <a:r>
              <a:rPr lang="ru-RU" dirty="0"/>
              <a:t> хорошая документация (правда есть проблемы в виде неработающего кода), и 3700 звёзд на </a:t>
            </a:r>
            <a:r>
              <a:rPr lang="en-US" dirty="0"/>
              <a:t>GitHub, </a:t>
            </a:r>
            <a:r>
              <a:rPr lang="ru-RU" dirty="0"/>
              <a:t>что явно свидетельствует о огромной популярности этого расширения в мире </a:t>
            </a:r>
            <a:r>
              <a:rPr lang="en-US" dirty="0"/>
              <a:t>Flask’</a:t>
            </a:r>
            <a:r>
              <a:rPr lang="ru-RU" dirty="0"/>
              <a:t>а.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394131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Перейдём к минусам, которых кстати не много. Я отетил всего два – это ошибки в документации (вспомним </a:t>
            </a:r>
            <a:r>
              <a:rPr lang="en-US" dirty="0" err="1"/>
              <a:t>load_user</a:t>
            </a:r>
            <a:r>
              <a:rPr lang="ru-LT" dirty="0"/>
              <a:t>)</a:t>
            </a:r>
            <a:r>
              <a:rPr lang="en-US" dirty="0"/>
              <a:t> </a:t>
            </a:r>
            <a:r>
              <a:rPr lang="ru-RU" dirty="0"/>
              <a:t>и дополнительную зависимость. Но проблема зависимостей это классический недостаток любых библиотек. А с ошибкой в документации можно смириться, главное помнить как её исправить.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548777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Ну вот и всё, мой доклад подошёл к концу. В заключении, я, как и обещал дам ссылку на мануал по установке </a:t>
            </a:r>
            <a:r>
              <a:rPr lang="en-US" dirty="0"/>
              <a:t>Flask-Login </a:t>
            </a:r>
            <a:r>
              <a:rPr lang="ru-RU" dirty="0"/>
              <a:t>в свой проект. </a:t>
            </a:r>
            <a:r>
              <a:rPr lang="en-US" dirty="0"/>
              <a:t>QR </a:t>
            </a:r>
            <a:r>
              <a:rPr lang="ru-RU" dirty="0"/>
              <a:t>код на слайде. Всем спасибо за внимание.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15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10803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Авторизация и регистрация это про</a:t>
            </a:r>
            <a:r>
              <a:rPr lang="en-US" dirty="0"/>
              <a:t>: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6142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Самую популярную задача в веб-разработке. Буквально на каждом сайте нужна регистрация и авторизация.</a:t>
            </a:r>
          </a:p>
          <a:p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84600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</a:t>
            </a:r>
            <a:r>
              <a:rPr lang="ru-LT" dirty="0"/>
              <a:t> одновременно авторизация и регистрация одна из самых скучных задач во всём программировании. Необходимость её добавления почти в каждый свой проект делает эту задачу монотонной и не интересной.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14873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И наконец авторизация и регистрация это про огромное количество готовых решений. Только на </a:t>
            </a:r>
            <a:r>
              <a:rPr lang="en-US" dirty="0" err="1"/>
              <a:t>PyPi</a:t>
            </a:r>
            <a:r>
              <a:rPr lang="en-US" dirty="0"/>
              <a:t> </a:t>
            </a:r>
            <a:r>
              <a:rPr lang="ru-RU" dirty="0"/>
              <a:t>выложено порядка 1000 решений.</a:t>
            </a:r>
          </a:p>
          <a:p>
            <a:r>
              <a:rPr lang="en-US" dirty="0"/>
              <a:t>Flask-Login </a:t>
            </a:r>
            <a:r>
              <a:rPr lang="ru-RU" dirty="0"/>
              <a:t>как раз одно из таких готовых решений.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07826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Наконец мы подошли к вопросы зачем же нужен </a:t>
            </a:r>
            <a:r>
              <a:rPr lang="en-US" dirty="0"/>
              <a:t>Flask-Login. </a:t>
            </a:r>
            <a:r>
              <a:rPr lang="ru-RU" dirty="0"/>
              <a:t>Он даёт готовое решение для</a:t>
            </a:r>
            <a:r>
              <a:rPr lang="en-US" dirty="0"/>
              <a:t>:</a:t>
            </a:r>
          </a:p>
          <a:p>
            <a:pPr marL="228600" indent="-228600">
              <a:buAutoNum type="arabicParenR"/>
            </a:pPr>
            <a:r>
              <a:rPr lang="ru-RU" dirty="0"/>
              <a:t>Ограничения доступа не авторизованным пользователям</a:t>
            </a:r>
          </a:p>
          <a:p>
            <a:pPr marL="228600" indent="-228600">
              <a:buAutoNum type="arabicParenR"/>
            </a:pPr>
            <a:r>
              <a:rPr lang="ru-LT" dirty="0"/>
              <a:t>Готовые функции для авторизации и выхода</a:t>
            </a:r>
            <a:endParaRPr lang="en-US" dirty="0"/>
          </a:p>
          <a:p>
            <a:pPr marL="228600" indent="-228600">
              <a:buAutoNum type="arabicParenR"/>
            </a:pPr>
            <a:r>
              <a:rPr lang="ru-LT" dirty="0"/>
              <a:t>Проверка авторизованности пользователя внутри </a:t>
            </a:r>
            <a:r>
              <a:rPr lang="en-US" dirty="0"/>
              <a:t>html </a:t>
            </a:r>
            <a:r>
              <a:rPr lang="ru-RU" dirty="0"/>
              <a:t>шаблоны</a:t>
            </a:r>
            <a:endParaRPr lang="ru-LT" dirty="0"/>
          </a:p>
          <a:p>
            <a:pPr marL="228600" indent="-228600">
              <a:buAutoNum type="arabicParenR"/>
            </a:pPr>
            <a:r>
              <a:rPr lang="ru-LT" dirty="0"/>
              <a:t>Нативная интеграция с </a:t>
            </a:r>
            <a:r>
              <a:rPr lang="en-US" dirty="0"/>
              <a:t>Flask </a:t>
            </a:r>
            <a:r>
              <a:rPr lang="ru-RU" dirty="0"/>
              <a:t>и </a:t>
            </a:r>
            <a:r>
              <a:rPr lang="en-US" dirty="0"/>
              <a:t>Flask-</a:t>
            </a:r>
            <a:r>
              <a:rPr lang="en-US" dirty="0" err="1"/>
              <a:t>SQLAlchemy</a:t>
            </a:r>
            <a:r>
              <a:rPr lang="en-US" dirty="0"/>
              <a:t> (</a:t>
            </a:r>
            <a:r>
              <a:rPr lang="ru-RU" dirty="0"/>
              <a:t>я почти уверен что будет работать и с обычной </a:t>
            </a:r>
            <a:r>
              <a:rPr lang="en-US" dirty="0" err="1"/>
              <a:t>SQLAlchemy</a:t>
            </a:r>
            <a:r>
              <a:rPr lang="en-US" dirty="0"/>
              <a:t>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6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50322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Я не надеюсь что вы увидите или запомните код, так что в конце презентации будет ссылка на сайт со всей информацией.</a:t>
            </a:r>
          </a:p>
          <a:p>
            <a:r>
              <a:rPr lang="ru-LT" dirty="0"/>
              <a:t>Пока что в теории: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Сначала импортируем класс </a:t>
            </a:r>
            <a:r>
              <a:rPr lang="en-US" dirty="0" err="1"/>
              <a:t>LoginManager</a:t>
            </a:r>
            <a:r>
              <a:rPr lang="en-US" dirty="0"/>
              <a:t>, </a:t>
            </a:r>
            <a:r>
              <a:rPr lang="ru-RU" dirty="0"/>
              <a:t>далее установим секретный ключ и потом получим объект класса </a:t>
            </a:r>
            <a:r>
              <a:rPr lang="en-US" dirty="0" err="1"/>
              <a:t>LoginManager</a:t>
            </a:r>
            <a:endParaRPr lang="en-US" dirty="0"/>
          </a:p>
          <a:p>
            <a:r>
              <a:rPr lang="ru-RU" dirty="0"/>
              <a:t>Д</a:t>
            </a:r>
            <a:r>
              <a:rPr lang="ru-LT" dirty="0"/>
              <a:t>обавим это всё в </a:t>
            </a:r>
            <a:r>
              <a:rPr lang="en-US" dirty="0" err="1"/>
              <a:t>app.py</a:t>
            </a:r>
            <a:r>
              <a:rPr lang="en-US" dirty="0"/>
              <a:t> (</a:t>
            </a:r>
            <a:r>
              <a:rPr lang="ru-RU" dirty="0"/>
              <a:t>это мой файл настройки</a:t>
            </a:r>
            <a:r>
              <a:rPr lang="en-US" dirty="0"/>
              <a:t>)</a:t>
            </a:r>
            <a:r>
              <a:rPr lang="ru-RU" dirty="0"/>
              <a:t> в строке </a:t>
            </a:r>
            <a:r>
              <a:rPr lang="en-US" dirty="0"/>
              <a:t>SECRET_KEY </a:t>
            </a:r>
            <a:r>
              <a:rPr lang="ru-RU" dirty="0"/>
              <a:t>устанавливается уникальный секретный ключ</a:t>
            </a:r>
            <a:r>
              <a:rPr lang="en-US" dirty="0"/>
              <a:t> </a:t>
            </a:r>
            <a:r>
              <a:rPr lang="ru-RU" dirty="0"/>
              <a:t>который используется для шифрования куки/</a:t>
            </a:r>
            <a:r>
              <a:rPr lang="ru-RU" dirty="0" err="1"/>
              <a:t>сесссий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Flask-Login </a:t>
            </a:r>
            <a:r>
              <a:rPr lang="ru-RU" dirty="0"/>
              <a:t>хранит данные для входа в зашифрованном виде на стороне пользователя</a:t>
            </a:r>
            <a:r>
              <a:rPr lang="en-US" dirty="0"/>
              <a:t>, </a:t>
            </a:r>
            <a:r>
              <a:rPr lang="ru-RU" dirty="0"/>
              <a:t>в сессии.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7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46961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откроем файл </a:t>
            </a:r>
            <a:r>
              <a:rPr lang="en-US" dirty="0" err="1"/>
              <a:t>models.py</a:t>
            </a:r>
            <a:r>
              <a:rPr lang="en-US" dirty="0"/>
              <a:t>, </a:t>
            </a:r>
            <a:r>
              <a:rPr lang="ru-RU" dirty="0"/>
              <a:t>и импортируем </a:t>
            </a:r>
            <a:r>
              <a:rPr lang="en-US" dirty="0" err="1"/>
              <a:t>UserMixin</a:t>
            </a:r>
            <a:r>
              <a:rPr lang="en-US" dirty="0"/>
              <a:t>. </a:t>
            </a:r>
            <a:r>
              <a:rPr lang="ru-RU" dirty="0"/>
              <a:t>Этот класс сообщит </a:t>
            </a:r>
            <a:r>
              <a:rPr lang="en-US" dirty="0" err="1"/>
              <a:t>FlaskLogin</a:t>
            </a:r>
            <a:r>
              <a:rPr lang="en-US" dirty="0"/>
              <a:t>, </a:t>
            </a:r>
            <a:r>
              <a:rPr lang="ru-RU" dirty="0"/>
              <a:t>что модель </a:t>
            </a:r>
            <a:r>
              <a:rPr lang="en-US" dirty="0"/>
              <a:t>User </a:t>
            </a:r>
            <a:r>
              <a:rPr lang="ru-RU" dirty="0"/>
              <a:t>используется для авторизации.</a:t>
            </a:r>
          </a:p>
          <a:p>
            <a:r>
              <a:rPr lang="ru-RU" dirty="0"/>
              <a:t>Не забудем </a:t>
            </a:r>
            <a:r>
              <a:rPr lang="ru-RU" dirty="0" err="1"/>
              <a:t>отнаследовать</a:t>
            </a:r>
            <a:r>
              <a:rPr lang="ru-RU" dirty="0"/>
              <a:t> </a:t>
            </a:r>
            <a:r>
              <a:rPr lang="en-US" dirty="0"/>
              <a:t>User </a:t>
            </a:r>
            <a:r>
              <a:rPr lang="ru-RU" dirty="0"/>
              <a:t>от </a:t>
            </a:r>
            <a:r>
              <a:rPr lang="en-US" dirty="0" err="1"/>
              <a:t>UserMixin</a:t>
            </a:r>
            <a:r>
              <a:rPr lang="en-US" dirty="0"/>
              <a:t>, </a:t>
            </a:r>
            <a:r>
              <a:rPr lang="ru-RU" dirty="0"/>
              <a:t>порядок значения не имеет.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8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73960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В файл </a:t>
            </a:r>
            <a:r>
              <a:rPr lang="en-US" dirty="0" err="1"/>
              <a:t>models.py</a:t>
            </a:r>
            <a:r>
              <a:rPr lang="en-US" dirty="0"/>
              <a:t> </a:t>
            </a:r>
            <a:r>
              <a:rPr lang="ru-LT" dirty="0"/>
              <a:t>также необходимо добавить ещё одну функцию. Она будет отвечать за получение пользователя, она шаблонная её не надо менять, просто скопируйте.</a:t>
            </a:r>
          </a:p>
          <a:p>
            <a:r>
              <a:rPr lang="ru-LT" dirty="0"/>
              <a:t>Кстати, интересный файт, в официальной документакции </a:t>
            </a:r>
            <a:r>
              <a:rPr lang="en-US" dirty="0"/>
              <a:t>Flask-Login’</a:t>
            </a:r>
            <a:r>
              <a:rPr lang="ru-RU" dirty="0"/>
              <a:t>а ошибка. Обратите внимание на строку с </a:t>
            </a:r>
            <a:r>
              <a:rPr lang="en-US" dirty="0"/>
              <a:t>return. </a:t>
            </a:r>
            <a:r>
              <a:rPr lang="ru-RU" dirty="0"/>
              <a:t>Метод </a:t>
            </a:r>
            <a:r>
              <a:rPr lang="en-US" dirty="0"/>
              <a:t>.get() </a:t>
            </a:r>
            <a:r>
              <a:rPr lang="ru-RU" dirty="0"/>
              <a:t>пишется только через</a:t>
            </a:r>
            <a:r>
              <a:rPr lang="en-US" dirty="0"/>
              <a:t> query,</a:t>
            </a:r>
            <a:r>
              <a:rPr lang="ru-RU" dirty="0"/>
              <a:t> его нельзя вызвать напрямую у </a:t>
            </a:r>
            <a:r>
              <a:rPr lang="en-US" dirty="0"/>
              <a:t>User’</a:t>
            </a:r>
            <a:r>
              <a:rPr lang="ru-RU" dirty="0"/>
              <a:t>а, имейте это ввиду.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40CF9-3E09-3A44-A770-04F8DB9F9A94}" type="slidenum">
              <a:rPr lang="ru-LT" smtClean="0"/>
              <a:t>9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52541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95BD0-6B87-1C52-8F4C-1C15238C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3CC7EE-4855-6D74-54BF-06477F1F1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C55F01-1777-E8EB-ED6B-50CCA5F0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8D0F66-5F9A-39A0-1BD2-B454A2E5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CA2F65-B38A-E85D-28D0-D06948D7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7206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09270-9EB2-4B86-894E-29CB34C2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E0E8B2-75C1-6124-81BE-A890742C8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CBEF2F-9B8C-2056-B927-6947940C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74348F-18FC-CDAC-4C0F-1D17C4E6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F9EBD5-C1EA-426E-A8E5-BD8455A2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55678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7ED2FE-3BDF-574D-7929-F0F938F48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F3E61A-359D-ED4D-B227-360556FCF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08E12A-74E0-9B82-E065-149DA1A0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5219D-F6A1-7808-01C2-1EC89CC1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BA718-0CC1-C93F-47B7-96BCD059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497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FD707-2BA8-D028-390A-FB6F8A36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57477D-4993-F95B-1256-9DBB01BF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414909-FA70-7E02-61C8-F5495E8A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2A2F67-923A-74FB-3E31-8905B21D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6DBBF8-65E5-1D61-51BE-F46BA1F7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78771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CD5B0-AFF9-0F91-AFD1-2611B092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83CB81-F5B1-A45F-EAC9-11066925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261899-5AD4-5DC7-3E3A-924A7142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62F6D3-AB2D-9A29-5FF3-437916AE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CD3F9-F3A8-1958-3424-378ECEFE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47042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09B57-B141-732C-A20D-E85C5EAD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5BC0C-FF01-9BAE-9495-739B8DEA7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61FB1E-74E0-6F2C-787C-ADCF13C1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84CF39-CBD0-6A8A-31B6-2394B80F3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62F9F9-5A7C-BBC1-0397-1EF663A0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45FF1-B725-8974-252D-490DF664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59635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08B25-5376-4583-00B8-65376D27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111CF1-C4F8-8E03-3912-FFF93251E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8BAC6C-6F64-8753-D87F-275BCE99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EB987E-CA93-985E-1377-B4928C05D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A485D3-F9E2-F045-D1D5-CEF724AAF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BC8861-5362-1783-4CFF-15A77144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8D8045-F58B-200C-0697-3AB5E748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429D99-9F6C-2781-7DC2-BA756BC9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02476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1CB35-59B6-2D20-E317-353374A5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507015-2888-EA4D-8E77-355BA354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8672EC-6509-DE8D-C8E3-E6AE80EE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2DE2F7-B246-1C9B-AF52-2357045D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92157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467ED3-E5E3-673E-F249-2DE9136B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BFC7E-A789-ABCA-0B9B-923B8C61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3F47DE-66FA-AFCE-F2C9-FCF13D8F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095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E43FA-4DB4-2DDF-1F53-8865C1A8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B8426C-7138-16CC-FE0C-5FB330CA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BAF1B-5FFE-6D5D-A184-7565F756D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50FB58-76FF-DB1F-B3BE-33F451CD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7E50F1-0F90-67A3-88FE-26C2FFA1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4B8AB6-9D13-7AAB-F48D-EFF579AD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8840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50A2D-BDE8-63A8-DE86-F09AE463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27AA92-799E-B6DC-A853-E5CBCE587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7834DA-C38B-3B68-E604-15D273F76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B2A10-F635-E8E5-1AC2-BF25A503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D447BD-D9D7-A85C-9520-43C66D9F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06352A-3622-02FF-A1D0-1C94776F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57434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70491-7D04-AAF7-0967-4FA7D4C8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F716CD-EF23-1756-0745-C4AF66DEE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50A382-F1A1-4FF7-E62A-77B55B615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D308-B412-9041-ABA6-D5BEE288C4A7}" type="datetimeFigureOut">
              <a:rPr lang="ru-LT" smtClean="0"/>
              <a:t>2024-03-17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5E8005-5C5B-5E6B-6AA1-53533D5C2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511BF7-9152-5DC9-7F7C-B7A68519B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BE7D-9967-9B48-AD83-692214A2390A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74472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1896A5-2C4C-58AF-5780-6C42B3318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LT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B010BAA8-DBEB-CE4A-469C-CD09F8C5C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1823E7-27B4-608B-75EF-7B860B88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322" y="-100135"/>
            <a:ext cx="12489084" cy="70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9952A-4885-03BD-0532-1EDD7BA3EA55}"/>
              </a:ext>
            </a:extLst>
          </p:cNvPr>
          <p:cNvSpPr txBox="1"/>
          <p:nvPr/>
        </p:nvSpPr>
        <p:spPr>
          <a:xfrm>
            <a:off x="262359" y="821635"/>
            <a:ext cx="4322893" cy="1080068"/>
          </a:xfrm>
          <a:prstGeom prst="rect">
            <a:avLst/>
          </a:prstGeom>
          <a:noFill/>
        </p:spPr>
        <p:txBody>
          <a:bodyPr vert="horz" wrap="square" lIns="90000" tIns="0" rIns="144000" bIns="0" rtlCol="0">
            <a:no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Flask-Login</a:t>
            </a:r>
            <a:endParaRPr lang="ru-LT" sz="7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9B0CF-9270-1F52-212A-1A13CD3C68F3}"/>
              </a:ext>
            </a:extLst>
          </p:cNvPr>
          <p:cNvSpPr txBox="1"/>
          <p:nvPr/>
        </p:nvSpPr>
        <p:spPr>
          <a:xfrm>
            <a:off x="9568707" y="821635"/>
            <a:ext cx="194617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500" dirty="0">
                <a:solidFill>
                  <a:schemeClr val="bg1"/>
                </a:solidFill>
              </a:rPr>
              <a:t>Зачем?</a:t>
            </a:r>
            <a:endParaRPr lang="ru-LT" sz="45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39795-421C-D027-BC73-66DBEDF839F2}"/>
              </a:ext>
            </a:extLst>
          </p:cNvPr>
          <p:cNvSpPr txBox="1"/>
          <p:nvPr/>
        </p:nvSpPr>
        <p:spPr>
          <a:xfrm>
            <a:off x="9274172" y="3245956"/>
            <a:ext cx="13061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4500" dirty="0">
                <a:solidFill>
                  <a:schemeClr val="bg1"/>
                </a:solidFill>
              </a:rPr>
              <a:t>Как?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1A0C9-58EB-7209-9320-61ECBDEF7044}"/>
              </a:ext>
            </a:extLst>
          </p:cNvPr>
          <p:cNvSpPr txBox="1"/>
          <p:nvPr/>
        </p:nvSpPr>
        <p:spPr>
          <a:xfrm>
            <a:off x="9927235" y="4732461"/>
            <a:ext cx="21515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4500" dirty="0">
                <a:solidFill>
                  <a:schemeClr val="bg1"/>
                </a:solidFill>
              </a:rPr>
              <a:t>Плюсы?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8E4B4-77D4-7003-DAA5-CE22363E1432}"/>
              </a:ext>
            </a:extLst>
          </p:cNvPr>
          <p:cNvSpPr txBox="1"/>
          <p:nvPr/>
        </p:nvSpPr>
        <p:spPr>
          <a:xfrm>
            <a:off x="8047233" y="5962797"/>
            <a:ext cx="24538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4500" dirty="0">
                <a:solidFill>
                  <a:schemeClr val="bg1"/>
                </a:solidFill>
              </a:rPr>
              <a:t>Минусы?</a:t>
            </a:r>
          </a:p>
        </p:txBody>
      </p:sp>
    </p:spTree>
    <p:extLst>
      <p:ext uri="{BB962C8B-B14F-4D97-AF65-F5344CB8AC3E}">
        <p14:creationId xmlns:p14="http://schemas.microsoft.com/office/powerpoint/2010/main" val="314728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A728004-8E25-C73B-0B2E-F04D3E9A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FA6A2-2D97-B974-81CE-441181000D05}"/>
              </a:ext>
            </a:extLst>
          </p:cNvPr>
          <p:cNvSpPr txBox="1"/>
          <p:nvPr/>
        </p:nvSpPr>
        <p:spPr>
          <a:xfrm>
            <a:off x="10509936" y="-92423"/>
            <a:ext cx="168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68558-AF57-2EAF-733F-8EF3A4978D56}"/>
              </a:ext>
            </a:extLst>
          </p:cNvPr>
          <p:cNvSpPr txBox="1"/>
          <p:nvPr/>
        </p:nvSpPr>
        <p:spPr>
          <a:xfrm>
            <a:off x="277727" y="138410"/>
            <a:ext cx="60117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controller.py</a:t>
            </a:r>
            <a:r>
              <a:rPr lang="en-US" sz="3000" dirty="0">
                <a:solidFill>
                  <a:schemeClr val="bg1"/>
                </a:solidFill>
              </a:rPr>
              <a:t> (</a:t>
            </a:r>
            <a:r>
              <a:rPr lang="ru-RU" sz="3000" dirty="0">
                <a:solidFill>
                  <a:schemeClr val="bg1"/>
                </a:solidFill>
              </a:rPr>
              <a:t>файл с </a:t>
            </a:r>
            <a:r>
              <a:rPr lang="en-US" sz="3000" dirty="0" err="1">
                <a:solidFill>
                  <a:schemeClr val="bg1"/>
                </a:solidFill>
              </a:rPr>
              <a:t>app.route</a:t>
            </a:r>
            <a:r>
              <a:rPr lang="en-US" sz="3000" dirty="0">
                <a:solidFill>
                  <a:schemeClr val="bg1"/>
                </a:solidFill>
              </a:rPr>
              <a:t>’</a:t>
            </a:r>
            <a:r>
              <a:rPr lang="ru-RU" sz="3000" dirty="0" err="1">
                <a:solidFill>
                  <a:schemeClr val="bg1"/>
                </a:solidFill>
              </a:rPr>
              <a:t>ами</a:t>
            </a:r>
            <a:r>
              <a:rPr lang="en-US" sz="3000" dirty="0">
                <a:solidFill>
                  <a:schemeClr val="bg1"/>
                </a:solidFill>
              </a:rPr>
              <a:t>):</a:t>
            </a:r>
            <a:endParaRPr lang="ru-LT" sz="3000" dirty="0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51F44D-8C37-B9DF-246F-961A84809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44" y="917277"/>
            <a:ext cx="10266714" cy="58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9DF4E4A-4914-892A-CCB2-2BCBCE3C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78D7D6-0A82-8F31-22A3-F4CD67178032}"/>
              </a:ext>
            </a:extLst>
          </p:cNvPr>
          <p:cNvSpPr txBox="1"/>
          <p:nvPr/>
        </p:nvSpPr>
        <p:spPr>
          <a:xfrm>
            <a:off x="10480287" y="0"/>
            <a:ext cx="168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C9341-7423-F084-8C37-1DBA215A6DF6}"/>
              </a:ext>
            </a:extLst>
          </p:cNvPr>
          <p:cNvSpPr txBox="1"/>
          <p:nvPr/>
        </p:nvSpPr>
        <p:spPr>
          <a:xfrm>
            <a:off x="217148" y="37326"/>
            <a:ext cx="2243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controller.py</a:t>
            </a:r>
            <a:r>
              <a:rPr lang="en-US" sz="3000" dirty="0">
                <a:solidFill>
                  <a:schemeClr val="bg1"/>
                </a:solidFill>
              </a:rPr>
              <a:t>:</a:t>
            </a:r>
            <a:endParaRPr lang="ru-LT" sz="30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5E6B45-A5FF-87C4-C0A2-0A663531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04" y="813187"/>
            <a:ext cx="8077992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20058CB-02B7-8AF3-667A-5BC7823C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57E404-4E67-F1DB-BBD8-4C51BBC0230E}"/>
              </a:ext>
            </a:extLst>
          </p:cNvPr>
          <p:cNvSpPr txBox="1"/>
          <p:nvPr/>
        </p:nvSpPr>
        <p:spPr>
          <a:xfrm>
            <a:off x="5254967" y="233385"/>
            <a:ext cx="1682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DF81B-E4D2-FE7B-278F-190C6CE8B84E}"/>
              </a:ext>
            </a:extLst>
          </p:cNvPr>
          <p:cNvSpPr txBox="1"/>
          <p:nvPr/>
        </p:nvSpPr>
        <p:spPr>
          <a:xfrm>
            <a:off x="770304" y="1720007"/>
            <a:ext cx="19513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index.html</a:t>
            </a:r>
            <a:r>
              <a:rPr lang="en-US" sz="3000" dirty="0">
                <a:solidFill>
                  <a:schemeClr val="bg1"/>
                </a:solidFill>
              </a:rPr>
              <a:t>:</a:t>
            </a:r>
            <a:endParaRPr lang="ru-LT" sz="30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D96012-63FE-B1C2-0F32-CDE9C84A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18" y="2969055"/>
            <a:ext cx="11016764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4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83F99F-0E5F-15BD-4D14-0DA69688E20D}"/>
              </a:ext>
            </a:extLst>
          </p:cNvPr>
          <p:cNvSpPr/>
          <p:nvPr/>
        </p:nvSpPr>
        <p:spPr>
          <a:xfrm>
            <a:off x="0" y="0"/>
            <a:ext cx="12192000" cy="485421"/>
          </a:xfrm>
          <a:prstGeom prst="rect">
            <a:avLst/>
          </a:prstGeom>
          <a:solidFill>
            <a:srgbClr val="4B5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9E5534-5F14-126F-D4CD-7CD35271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051"/>
            <a:ext cx="12192000" cy="6999364"/>
          </a:xfrm>
          <a:prstGeom prst="rect">
            <a:avLst/>
          </a:prstGeom>
          <a:solidFill>
            <a:srgbClr val="4B5C6F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B26E5-F3F8-DF6C-61C0-71FC0690B20C}"/>
              </a:ext>
            </a:extLst>
          </p:cNvPr>
          <p:cNvSpPr txBox="1"/>
          <p:nvPr/>
        </p:nvSpPr>
        <p:spPr>
          <a:xfrm>
            <a:off x="5020224" y="0"/>
            <a:ext cx="21515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500" dirty="0">
                <a:solidFill>
                  <a:schemeClr val="bg1"/>
                </a:solidFill>
              </a:rPr>
              <a:t>Плюсы?</a:t>
            </a:r>
            <a:endParaRPr lang="ru-LT" sz="4500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78AE2CA-F6AF-8F03-3F40-6383A1B39F6F}"/>
              </a:ext>
            </a:extLst>
          </p:cNvPr>
          <p:cNvSpPr/>
          <p:nvPr/>
        </p:nvSpPr>
        <p:spPr>
          <a:xfrm>
            <a:off x="274320" y="894517"/>
            <a:ext cx="11658600" cy="4885342"/>
          </a:xfrm>
          <a:prstGeom prst="roundRect">
            <a:avLst/>
          </a:prstGeom>
          <a:solidFill>
            <a:schemeClr val="tx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89636-73C2-2052-2795-9071455ECD81}"/>
              </a:ext>
            </a:extLst>
          </p:cNvPr>
          <p:cNvSpPr txBox="1"/>
          <p:nvPr/>
        </p:nvSpPr>
        <p:spPr>
          <a:xfrm>
            <a:off x="855153" y="2113255"/>
            <a:ext cx="416507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Лёгкость интеграции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Скорость разработки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Огромное комьюнити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LT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9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BF85CB-11AB-AD46-37A6-B742D864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951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CECFB52B-CC32-DA6B-6E3A-55F7A3409E12}"/>
              </a:ext>
            </a:extLst>
          </p:cNvPr>
          <p:cNvSpPr/>
          <p:nvPr/>
        </p:nvSpPr>
        <p:spPr>
          <a:xfrm>
            <a:off x="145255" y="15205"/>
            <a:ext cx="11901487" cy="784830"/>
          </a:xfrm>
          <a:prstGeom prst="roundRect">
            <a:avLst/>
          </a:prstGeom>
          <a:solidFill>
            <a:schemeClr val="bg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1F9F1-6E9B-8FEE-66F1-AC6A429A9BFE}"/>
              </a:ext>
            </a:extLst>
          </p:cNvPr>
          <p:cNvSpPr txBox="1"/>
          <p:nvPr/>
        </p:nvSpPr>
        <p:spPr>
          <a:xfrm>
            <a:off x="5020224" y="0"/>
            <a:ext cx="24538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500" dirty="0"/>
              <a:t>Минусы?</a:t>
            </a:r>
            <a:endParaRPr lang="ru-LT" sz="45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7BAB84C-2F38-5C7F-4C4C-4B5ED4B3C28F}"/>
              </a:ext>
            </a:extLst>
          </p:cNvPr>
          <p:cNvSpPr/>
          <p:nvPr/>
        </p:nvSpPr>
        <p:spPr>
          <a:xfrm>
            <a:off x="274320" y="813811"/>
            <a:ext cx="11643360" cy="4885342"/>
          </a:xfrm>
          <a:prstGeom prst="roundRect">
            <a:avLst/>
          </a:prstGeom>
          <a:solidFill>
            <a:schemeClr val="tx1">
              <a:alpha val="771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83D51-B61F-28AD-F05E-AEB0F5FDE892}"/>
              </a:ext>
            </a:extLst>
          </p:cNvPr>
          <p:cNvSpPr txBox="1"/>
          <p:nvPr/>
        </p:nvSpPr>
        <p:spPr>
          <a:xfrm>
            <a:off x="882137" y="2499015"/>
            <a:ext cx="5365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Ошибк</a:t>
            </a:r>
            <a:r>
              <a:rPr lang="ru-RU" sz="3000" dirty="0">
                <a:solidFill>
                  <a:schemeClr val="bg1"/>
                </a:solidFill>
              </a:rPr>
              <a:t>а</a:t>
            </a:r>
            <a:r>
              <a:rPr lang="ru-LT" sz="3000" dirty="0">
                <a:solidFill>
                  <a:schemeClr val="bg1"/>
                </a:solidFill>
              </a:rPr>
              <a:t> в документации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Дополнительная зависимость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LT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8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BB3E7-727E-2850-2ED2-8FA4214E8DE3}"/>
              </a:ext>
            </a:extLst>
          </p:cNvPr>
          <p:cNvSpPr/>
          <p:nvPr/>
        </p:nvSpPr>
        <p:spPr>
          <a:xfrm>
            <a:off x="0" y="0"/>
            <a:ext cx="2862339" cy="6858000"/>
          </a:xfrm>
          <a:prstGeom prst="rect">
            <a:avLst/>
          </a:prstGeom>
          <a:solidFill>
            <a:srgbClr val="A555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84012A-64B6-753F-CD86-FEFAF573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98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7F2C08-E1C7-EDDA-8145-2E05BC4C669B}"/>
              </a:ext>
            </a:extLst>
          </p:cNvPr>
          <p:cNvSpPr/>
          <p:nvPr/>
        </p:nvSpPr>
        <p:spPr>
          <a:xfrm>
            <a:off x="891857" y="1538199"/>
            <a:ext cx="3575156" cy="30818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DC2574-0D83-125F-506C-753D1BEA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04" y="1649546"/>
            <a:ext cx="3395663" cy="2859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EBD5F-154F-630C-7E06-88397C51D540}"/>
              </a:ext>
            </a:extLst>
          </p:cNvPr>
          <p:cNvSpPr txBox="1"/>
          <p:nvPr/>
        </p:nvSpPr>
        <p:spPr>
          <a:xfrm>
            <a:off x="388938" y="4731400"/>
            <a:ext cx="49468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2500" dirty="0"/>
              <a:t>Мануал по добавлению </a:t>
            </a:r>
            <a:r>
              <a:rPr lang="en-US" sz="2500" dirty="0"/>
              <a:t>Flask-Login</a:t>
            </a:r>
            <a:endParaRPr lang="ru-LT" sz="2500" dirty="0"/>
          </a:p>
        </p:txBody>
      </p:sp>
    </p:spTree>
    <p:extLst>
      <p:ext uri="{BB962C8B-B14F-4D97-AF65-F5344CB8AC3E}">
        <p14:creationId xmlns:p14="http://schemas.microsoft.com/office/powerpoint/2010/main" val="1255627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2418500-8A4D-274E-F36B-0B3920BE4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t="9981" r="5237" b="12765"/>
          <a:stretch/>
        </p:blipFill>
        <p:spPr bwMode="auto">
          <a:xfrm>
            <a:off x="1736896" y="1320800"/>
            <a:ext cx="8718203" cy="52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C1E99-375E-C08A-5082-03C9E80DD34E}"/>
              </a:ext>
            </a:extLst>
          </p:cNvPr>
          <p:cNvSpPr txBox="1"/>
          <p:nvPr/>
        </p:nvSpPr>
        <p:spPr>
          <a:xfrm>
            <a:off x="598596" y="116451"/>
            <a:ext cx="10994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6000" dirty="0">
                <a:solidFill>
                  <a:schemeClr val="bg1"/>
                </a:solidFill>
              </a:rPr>
              <a:t>Авторизация и регистрация это –</a:t>
            </a:r>
          </a:p>
        </p:txBody>
      </p:sp>
    </p:spTree>
    <p:extLst>
      <p:ext uri="{BB962C8B-B14F-4D97-AF65-F5344CB8AC3E}">
        <p14:creationId xmlns:p14="http://schemas.microsoft.com/office/powerpoint/2010/main" val="168050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197F9"/>
            </a:gs>
            <a:gs pos="0">
              <a:srgbClr val="69CF7B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4120BDF-42AB-29B6-E7A6-06FFF3D04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" b="9210"/>
          <a:stretch/>
        </p:blipFill>
        <p:spPr bwMode="auto">
          <a:xfrm>
            <a:off x="0" y="1531257"/>
            <a:ext cx="12192000" cy="53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50224-DB63-60F8-23EF-A16E8C016035}"/>
              </a:ext>
            </a:extLst>
          </p:cNvPr>
          <p:cNvSpPr txBox="1"/>
          <p:nvPr/>
        </p:nvSpPr>
        <p:spPr>
          <a:xfrm>
            <a:off x="402454" y="275771"/>
            <a:ext cx="1138709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700" dirty="0">
                <a:solidFill>
                  <a:srgbClr val="242525"/>
                </a:solidFill>
              </a:rPr>
              <a:t>Самая популярная задача в </a:t>
            </a:r>
            <a:r>
              <a:rPr lang="en-US" sz="5700" dirty="0" err="1">
                <a:solidFill>
                  <a:srgbClr val="242525"/>
                </a:solidFill>
              </a:rPr>
              <a:t>WebDev</a:t>
            </a:r>
            <a:endParaRPr lang="ru-LT" sz="5700" dirty="0">
              <a:solidFill>
                <a:srgbClr val="24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0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1157BE2-697E-F9F6-1DEC-122EA685D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9" b="4253"/>
          <a:stretch/>
        </p:blipFill>
        <p:spPr bwMode="auto">
          <a:xfrm>
            <a:off x="-1" y="907143"/>
            <a:ext cx="12322629" cy="60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29592-6255-4A29-161A-9B57E3B23A6F}"/>
              </a:ext>
            </a:extLst>
          </p:cNvPr>
          <p:cNvSpPr txBox="1"/>
          <p:nvPr/>
        </p:nvSpPr>
        <p:spPr>
          <a:xfrm>
            <a:off x="2796449" y="0"/>
            <a:ext cx="672972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5500" dirty="0">
                <a:solidFill>
                  <a:schemeClr val="bg1"/>
                </a:solidFill>
              </a:rPr>
              <a:t>Самая скучная задача</a:t>
            </a:r>
          </a:p>
        </p:txBody>
      </p:sp>
    </p:spTree>
    <p:extLst>
      <p:ext uri="{BB962C8B-B14F-4D97-AF65-F5344CB8AC3E}">
        <p14:creationId xmlns:p14="http://schemas.microsoft.com/office/powerpoint/2010/main" val="70829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3B8"/>
            </a:gs>
            <a:gs pos="50000">
              <a:srgbClr val="A7C6DE"/>
            </a:gs>
            <a:gs pos="100000">
              <a:srgbClr val="6AA7D4"/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ED23CB-C2DA-3C92-52DF-57AA15BA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754"/>
            <a:ext cx="12192000" cy="5456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581DC-54EB-99F3-E660-E979329A1EDC}"/>
              </a:ext>
            </a:extLst>
          </p:cNvPr>
          <p:cNvSpPr txBox="1"/>
          <p:nvPr/>
        </p:nvSpPr>
        <p:spPr>
          <a:xfrm>
            <a:off x="564678" y="304924"/>
            <a:ext cx="110626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5000" dirty="0"/>
              <a:t>Огромное количество готовых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340479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E89419-B74A-2B95-FE5D-B7D93A77F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 bwMode="auto">
          <a:xfrm>
            <a:off x="0" y="0"/>
            <a:ext cx="12192000" cy="6886574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488CE-CB2F-69BB-3C7B-3821DF5D827A}"/>
              </a:ext>
            </a:extLst>
          </p:cNvPr>
          <p:cNvSpPr txBox="1"/>
          <p:nvPr/>
        </p:nvSpPr>
        <p:spPr>
          <a:xfrm>
            <a:off x="4686300" y="514350"/>
            <a:ext cx="2533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LT" sz="6000" dirty="0">
                <a:solidFill>
                  <a:schemeClr val="bg1"/>
                </a:solidFill>
              </a:rPr>
              <a:t>Зачем?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CE073E3-E126-4C7A-8E7D-370D35BC04AA}"/>
              </a:ext>
            </a:extLst>
          </p:cNvPr>
          <p:cNvSpPr/>
          <p:nvPr/>
        </p:nvSpPr>
        <p:spPr>
          <a:xfrm>
            <a:off x="171450" y="2243138"/>
            <a:ext cx="9096639" cy="4100512"/>
          </a:xfrm>
          <a:prstGeom prst="roundRect">
            <a:avLst/>
          </a:prstGeom>
          <a:solidFill>
            <a:schemeClr val="tx1">
              <a:alpha val="3317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C6BA0-D917-AF29-B290-95330C5F16CC}"/>
              </a:ext>
            </a:extLst>
          </p:cNvPr>
          <p:cNvSpPr txBox="1"/>
          <p:nvPr/>
        </p:nvSpPr>
        <p:spPr>
          <a:xfrm>
            <a:off x="535476" y="2598628"/>
            <a:ext cx="8904063" cy="401648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/>
                </a:solidFill>
              </a:rPr>
              <a:t>Ограничения доступа не авторизованным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</a:p>
          <a:p>
            <a:r>
              <a:rPr lang="ru-RU" sz="3000" dirty="0">
                <a:solidFill>
                  <a:schemeClr val="bg1"/>
                </a:solidFill>
              </a:rPr>
              <a:t>пользователям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Готовые функции для авторизации и выхода</a:t>
            </a: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Проверка авторизованности пользователя внутри</a:t>
            </a:r>
          </a:p>
          <a:p>
            <a:r>
              <a:rPr lang="ru-LT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html </a:t>
            </a:r>
            <a:r>
              <a:rPr lang="ru-RU" sz="3000" dirty="0">
                <a:solidFill>
                  <a:schemeClr val="bg1"/>
                </a:solidFill>
              </a:rPr>
              <a:t>шаблона</a:t>
            </a:r>
            <a:endParaRPr lang="ru-LT" sz="3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LT" sz="3000" dirty="0">
                <a:solidFill>
                  <a:schemeClr val="bg1"/>
                </a:solidFill>
              </a:rPr>
              <a:t>Нативная интеграция с </a:t>
            </a:r>
            <a:r>
              <a:rPr lang="en-US" sz="3000" dirty="0">
                <a:solidFill>
                  <a:schemeClr val="bg1"/>
                </a:solidFill>
              </a:rPr>
              <a:t>Flask </a:t>
            </a:r>
            <a:r>
              <a:rPr lang="ru-RU" sz="3000" dirty="0">
                <a:solidFill>
                  <a:schemeClr val="bg1"/>
                </a:solidFill>
              </a:rPr>
              <a:t>и </a:t>
            </a:r>
            <a:r>
              <a:rPr lang="en-US" sz="3000" dirty="0">
                <a:solidFill>
                  <a:schemeClr val="bg1"/>
                </a:solidFill>
              </a:rPr>
              <a:t>Flask-</a:t>
            </a:r>
            <a:r>
              <a:rPr lang="en-US" sz="3000" dirty="0" err="1">
                <a:solidFill>
                  <a:schemeClr val="bg1"/>
                </a:solidFill>
              </a:rPr>
              <a:t>SQLAlchemy</a:t>
            </a: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LT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3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274F4D7-D3EB-B669-FF10-382941FD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DC49A-4138-8CA5-37E7-A5BFDA412D20}"/>
              </a:ext>
            </a:extLst>
          </p:cNvPr>
          <p:cNvSpPr txBox="1"/>
          <p:nvPr/>
        </p:nvSpPr>
        <p:spPr>
          <a:xfrm>
            <a:off x="5254968" y="314325"/>
            <a:ext cx="168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B1745-7BAA-C096-0802-BF4877CB6102}"/>
              </a:ext>
            </a:extLst>
          </p:cNvPr>
          <p:cNvSpPr txBox="1"/>
          <p:nvPr/>
        </p:nvSpPr>
        <p:spPr>
          <a:xfrm>
            <a:off x="620629" y="1936249"/>
            <a:ext cx="5832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app.py (</a:t>
            </a:r>
            <a:r>
              <a:rPr lang="ru-RU" sz="3000" dirty="0">
                <a:solidFill>
                  <a:schemeClr val="bg1"/>
                </a:solidFill>
              </a:rPr>
              <a:t>файл с настройками </a:t>
            </a:r>
            <a:r>
              <a:rPr lang="en-US" sz="3000" dirty="0">
                <a:solidFill>
                  <a:schemeClr val="bg1"/>
                </a:solidFill>
              </a:rPr>
              <a:t>Flask):</a:t>
            </a:r>
            <a:endParaRPr lang="ru-LT" sz="3000"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F0E4A806-8B2B-1B84-964D-2C6DB1CABEAE}"/>
              </a:ext>
            </a:extLst>
          </p:cNvPr>
          <p:cNvSpPr/>
          <p:nvPr/>
        </p:nvSpPr>
        <p:spPr>
          <a:xfrm>
            <a:off x="145256" y="1814513"/>
            <a:ext cx="11901487" cy="4885342"/>
          </a:xfrm>
          <a:prstGeom prst="roundRect">
            <a:avLst/>
          </a:prstGeom>
          <a:solidFill>
            <a:schemeClr val="bg1">
              <a:alpha val="3317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2C0B84-85BF-054D-1761-0D16E929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07" y="2697122"/>
            <a:ext cx="9604786" cy="38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2405EA9-954E-EB2E-2AD0-BD0A657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B968D-FD2F-20EB-14EE-4F80594E4784}"/>
              </a:ext>
            </a:extLst>
          </p:cNvPr>
          <p:cNvSpPr txBox="1"/>
          <p:nvPr/>
        </p:nvSpPr>
        <p:spPr>
          <a:xfrm>
            <a:off x="5254968" y="314325"/>
            <a:ext cx="168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F8C1C-1AFB-6980-B93A-FE839984DF44}"/>
              </a:ext>
            </a:extLst>
          </p:cNvPr>
          <p:cNvSpPr txBox="1"/>
          <p:nvPr/>
        </p:nvSpPr>
        <p:spPr>
          <a:xfrm>
            <a:off x="620629" y="1936249"/>
            <a:ext cx="1902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models.py</a:t>
            </a:r>
            <a:r>
              <a:rPr lang="en-US" sz="3000" dirty="0">
                <a:solidFill>
                  <a:schemeClr val="bg1"/>
                </a:solidFill>
              </a:rPr>
              <a:t>:</a:t>
            </a:r>
            <a:endParaRPr lang="ru-LT" sz="3000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9E3D6828-EBD0-C049-8C3B-F61565BFD08D}"/>
              </a:ext>
            </a:extLst>
          </p:cNvPr>
          <p:cNvSpPr/>
          <p:nvPr/>
        </p:nvSpPr>
        <p:spPr>
          <a:xfrm>
            <a:off x="145256" y="1818733"/>
            <a:ext cx="11901487" cy="4885342"/>
          </a:xfrm>
          <a:prstGeom prst="roundRect">
            <a:avLst/>
          </a:prstGeom>
          <a:solidFill>
            <a:schemeClr val="bg1">
              <a:alpha val="3317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E6E7F4-969B-A174-1BE9-21F88313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43" y="2609850"/>
            <a:ext cx="9437729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BE16089-48F2-2279-36F9-1AF2071A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95382-B77E-8EDC-B2D8-C15CFC7F4367}"/>
              </a:ext>
            </a:extLst>
          </p:cNvPr>
          <p:cNvSpPr txBox="1"/>
          <p:nvPr/>
        </p:nvSpPr>
        <p:spPr>
          <a:xfrm>
            <a:off x="5254968" y="314325"/>
            <a:ext cx="168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Как?</a:t>
            </a:r>
            <a:endParaRPr lang="ru-LT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C141C-B8A1-5AB5-4C7D-8F54F81166A5}"/>
              </a:ext>
            </a:extLst>
          </p:cNvPr>
          <p:cNvSpPr txBox="1"/>
          <p:nvPr/>
        </p:nvSpPr>
        <p:spPr>
          <a:xfrm>
            <a:off x="620629" y="1936249"/>
            <a:ext cx="1902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models.py</a:t>
            </a:r>
            <a:r>
              <a:rPr lang="en-US" sz="3000" dirty="0">
                <a:solidFill>
                  <a:schemeClr val="bg1"/>
                </a:solidFill>
              </a:rPr>
              <a:t>:</a:t>
            </a:r>
            <a:endParaRPr lang="ru-LT" sz="3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F40F-EEB2-CCFB-63E3-77B73B56624A}"/>
              </a:ext>
            </a:extLst>
          </p:cNvPr>
          <p:cNvSpPr txBox="1"/>
          <p:nvPr/>
        </p:nvSpPr>
        <p:spPr>
          <a:xfrm>
            <a:off x="828675" y="2828925"/>
            <a:ext cx="2063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3000" dirty="0">
                <a:solidFill>
                  <a:schemeClr val="bg1"/>
                </a:solidFill>
              </a:rPr>
              <a:t>✅ Мой код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9AB00-9B59-374A-5619-6339BCBFB07F}"/>
              </a:ext>
            </a:extLst>
          </p:cNvPr>
          <p:cNvSpPr txBox="1"/>
          <p:nvPr/>
        </p:nvSpPr>
        <p:spPr>
          <a:xfrm>
            <a:off x="8172451" y="2875002"/>
            <a:ext cx="3530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LT" sz="3000" dirty="0">
                <a:solidFill>
                  <a:schemeClr val="bg1"/>
                </a:solidFill>
              </a:rPr>
              <a:t>❌ Из документации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9B941C-E51D-1933-060E-508AD44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82" y="4158913"/>
            <a:ext cx="5650668" cy="15975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F3AE6A-3C92-CADA-845A-8DEFCBA13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54" y="4158914"/>
            <a:ext cx="5650664" cy="1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597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965</Words>
  <Application>Microsoft Macintosh PowerPoint</Application>
  <PresentationFormat>Широкоэкранный</PresentationFormat>
  <Paragraphs>84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FuturaPTLight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16</cp:revision>
  <dcterms:created xsi:type="dcterms:W3CDTF">2024-03-14T05:52:22Z</dcterms:created>
  <dcterms:modified xsi:type="dcterms:W3CDTF">2024-03-17T19:27:54Z</dcterms:modified>
</cp:coreProperties>
</file>